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4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_rels/notesSlide3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7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88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57.png" ContentType="image/png"/>
  <Override PartName="/ppt/media/image56.png" ContentType="image/png"/>
  <Override PartName="/ppt/media/image53.jpeg" ContentType="image/jpeg"/>
  <Override PartName="/ppt/media/image86.png" ContentType="image/png"/>
  <Override PartName="/ppt/media/image52.png" ContentType="image/png"/>
  <Override PartName="/ppt/media/image50.png" ContentType="image/png"/>
  <Override PartName="/ppt/media/image89.png" ContentType="image/png"/>
  <Override PartName="/ppt/media/image49.png" ContentType="image/png"/>
  <Override PartName="/ppt/media/image48.jpeg" ContentType="image/jpe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87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77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51.jpeg" ContentType="image/jpe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</p:sldIdLst>
  <p:sldSz cx="13004800" cy="9753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DejaVu Sans"/>
              </a:rPr>
              <a:t>Click to edit the notes format</a:t>
            </a:r>
            <a:endParaRPr/>
          </a:p>
        </p:txBody>
      </p:sp>
      <p:sp>
        <p:nvSpPr>
          <p:cNvPr id="21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DejaVu Serif"/>
              </a:rPr>
              <a:t>&lt;header&gt;</a:t>
            </a:r>
            <a:endParaRPr/>
          </a:p>
        </p:txBody>
      </p:sp>
      <p:sp>
        <p:nvSpPr>
          <p:cNvPr id="21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DejaVu Serif"/>
              </a:rPr>
              <a:t>&lt;date/time&gt;</a:t>
            </a:r>
            <a:endParaRPr/>
          </a:p>
        </p:txBody>
      </p:sp>
      <p:sp>
        <p:nvSpPr>
          <p:cNvPr id="21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DejaVu Serif"/>
              </a:rPr>
              <a:t>&lt;footer&gt;</a:t>
            </a:r>
            <a:endParaRPr/>
          </a:p>
        </p:txBody>
      </p:sp>
      <p:sp>
        <p:nvSpPr>
          <p:cNvPr id="22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9212A48-B2C0-4DC6-8469-FCC7F357B738}" type="slidenum">
              <a:rPr lang="en-US" sz="1400">
                <a:latin typeface="DejaVu Serif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4 release levels that apply to sessions and individual files</a:t>
            </a:r>
            <a:endParaRPr/>
          </a:p>
          <a:p>
            <a:r>
              <a:rPr lang="en-US" sz="2000" strike="noStrike">
                <a:latin typeface="DejaVu Sans"/>
              </a:rPr>
              <a:t>Allow researchers to fine tune who can access their data</a:t>
            </a: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Heterogeneous lab practices make for very different variables and file organization between contributors</a:t>
            </a:r>
            <a:endParaRPr/>
          </a:p>
          <a:p>
            <a:r>
              <a:rPr lang="en-US" sz="2000" strike="noStrike">
                <a:latin typeface="DejaVu Sans"/>
              </a:rPr>
              <a:t>Need to support the work they already do, or they won’t use it</a:t>
            </a:r>
            <a:endParaRPr/>
          </a:p>
          <a:p>
            <a:r>
              <a:rPr lang="en-US" sz="2000" strike="noStrike">
                <a:latin typeface="DejaVu Sans"/>
              </a:rPr>
              <a:t>And it all has to fade into the background and not be too much additional work</a:t>
            </a:r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…</a:t>
            </a:r>
            <a:r>
              <a:rPr lang="en-US" sz="2000" strike="noStrike">
                <a:latin typeface="DejaVu Sans"/>
              </a:rPr>
              <a:t>.</a:t>
            </a:r>
            <a:endParaRPr/>
          </a:p>
          <a:p>
            <a:r>
              <a:rPr lang="en-US" sz="2000" strike="noStrike">
                <a:latin typeface="DejaVu Sans"/>
              </a:rPr>
              <a:t>Providing one-on-one support and assistance at any stage</a:t>
            </a:r>
            <a:endParaRPr/>
          </a:p>
          <a:p>
            <a:r>
              <a:rPr lang="en-US" sz="2000" strike="noStrike">
                <a:latin typeface="DejaVu Sans"/>
              </a:rPr>
              <a:t>Regular online support hours</a:t>
            </a:r>
            <a:endParaRPr/>
          </a:p>
          <a:p>
            <a:r>
              <a:rPr lang="en-US" sz="2000" strike="noStrike">
                <a:latin typeface="DejaVu Sans"/>
              </a:rPr>
              <a:t>Regular outreach and workshops at national conferences to engage researchers and get them on board</a:t>
            </a:r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Effectively, operators are standing by.</a:t>
            </a:r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Video data are information rich, but not self-describing</a:t>
            </a:r>
            <a:endParaRPr/>
          </a:p>
          <a:p>
            <a:r>
              <a:rPr lang="en-US" sz="2000" strike="noStrike">
                <a:latin typeface="DejaVu Sans"/>
              </a:rPr>
              <a:t>Researchers will not spend extra time preparing data for a repository unless they have to, want to move onto the next project</a:t>
            </a: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Data can be on paper, filed away or stored idiosyncratically (as with consent forms, data intake sheets)</a:t>
            </a:r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Born digital materials may also be organized in lab specific ways, have to get information about expected relationship between files and between files and metadata</a:t>
            </a:r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Sometimes video data are still on camcorder tapes, have to be digitized</a:t>
            </a:r>
            <a:endParaRPr/>
          </a:p>
          <a:p>
            <a:r>
              <a:rPr lang="en-US" sz="2000" strike="noStrike">
                <a:latin typeface="DejaVu Sans"/>
              </a:rPr>
              <a:t>Labels have to be interpreted, sometimes they fall off.</a:t>
            </a:r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Doesn’t always work</a:t>
            </a:r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General view for seeing, editing, and adding session level metadata</a:t>
            </a:r>
            <a:endParaRPr/>
          </a:p>
          <a:p>
            <a:r>
              <a:rPr lang="en-US" sz="2000" strike="noStrike">
                <a:latin typeface="DejaVu Sans"/>
              </a:rPr>
              <a:t>We observed that researchers make frequent use of spreadsheets in data management. Wanted to stick to that to make this tool more transparent</a:t>
            </a:r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Rows are individual sessions</a:t>
            </a:r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When sessions took place and who can access and how</a:t>
            </a:r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This information is redacted,  users that have access to this dataset would be able to see the full set of participant metadata</a:t>
            </a:r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Expanded here are tasks, the behavior of interest in a study</a:t>
            </a:r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These are completely made up data to show that the spreadsheet is fungible and what a full set of metadata might look like</a:t>
            </a:r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The participants here have been expanded</a:t>
            </a:r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Timeline built from seeing how researchers in this area make frequent use of desktop video coding software to tag and annotate videos for events, themes and behaviors</a:t>
            </a:r>
            <a:endParaRPr/>
          </a:p>
          <a:p>
            <a:r>
              <a:rPr lang="en-US" sz="2000" strike="noStrike">
                <a:latin typeface="DejaVu Sans"/>
              </a:rPr>
              <a:t>Position files and metadata for when they occur – again a component of data management and not just storage.</a:t>
            </a:r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Difficult and expensive to store</a:t>
            </a:r>
            <a:endParaRPr/>
          </a:p>
          <a:p>
            <a:r>
              <a:rPr lang="en-US" sz="2000" strike="noStrike">
                <a:latin typeface="DejaVu Sans"/>
              </a:rPr>
              <a:t>We also needed a backend to standardize file formats and metadata schemas that are coming from many different labs to make them searchable</a:t>
            </a:r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Create a design on the backend that allows us to reflect how researchers see their own data.</a:t>
            </a:r>
            <a:endParaRPr/>
          </a:p>
          <a:p>
            <a:r>
              <a:rPr lang="en-US" sz="2000" strike="noStrike">
                <a:latin typeface="DejaVu Sans"/>
              </a:rPr>
              <a:t>Datasets are studies. Components of studies map to how researchers already organize their data</a:t>
            </a:r>
            <a:endParaRPr/>
          </a:p>
          <a:p>
            <a:r>
              <a:rPr lang="en-US" sz="2000" strike="noStrike">
                <a:latin typeface="DejaVu Sans"/>
              </a:rPr>
              <a:t>Observed a sampling of labs, but process is iterative, we learn more as we get more datasets</a:t>
            </a:r>
            <a:endParaRPr/>
          </a:p>
          <a:p>
            <a:r>
              <a:rPr lang="en-US" sz="2000" strike="noStrike">
                <a:latin typeface="DejaVu Sans"/>
              </a:rPr>
              <a:t>Minimal requirements for metadata such that the data are understandable by other researchers and searchable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The purpose of this repository is specifically aimed at sharing and reuse of video data</a:t>
            </a:r>
            <a:endParaRPr/>
          </a:p>
          <a:p>
            <a:r>
              <a:rPr lang="en-US" sz="2000" strike="noStrike">
                <a:latin typeface="DejaVu Sans"/>
              </a:rPr>
              <a:t>Video data are rich sources of information, which can be interpreted in many different ways</a:t>
            </a:r>
            <a:endParaRPr/>
          </a:p>
          <a:p>
            <a:r>
              <a:rPr lang="en-US" sz="2000" strike="noStrike">
                <a:latin typeface="DejaVu Sans"/>
              </a:rPr>
              <a:t>This is a video typical of a motor development researcher, children navigating an environment at different ages</a:t>
            </a:r>
            <a:endParaRPr/>
          </a:p>
          <a:p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Made to be accessible and user friendly</a:t>
            </a:r>
            <a:endParaRPr/>
          </a:p>
          <a:p>
            <a:r>
              <a:rPr lang="en-US" sz="2000" strike="noStrike">
                <a:latin typeface="DejaVu Sans"/>
              </a:rPr>
              <a:t>AngularJS for responsive, dynamic client side</a:t>
            </a:r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Play Framework on Scala provides routing data between database and user</a:t>
            </a:r>
            <a:endParaRPr/>
          </a:p>
          <a:p>
            <a:r>
              <a:rPr lang="en-US" sz="2000" strike="noStrike">
                <a:latin typeface="DejaVu Sans"/>
              </a:rPr>
              <a:t>JSON API </a:t>
            </a:r>
            <a:endParaRPr/>
          </a:p>
          <a:p>
            <a:r>
              <a:rPr lang="en-US" sz="2000" strike="noStrike">
                <a:latin typeface="DejaVu Sans"/>
              </a:rPr>
              <a:t>Site authentication and basic application logic</a:t>
            </a:r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On production server in NYU data center</a:t>
            </a:r>
            <a:endParaRPr/>
          </a:p>
          <a:p>
            <a:r>
              <a:rPr lang="en-US" sz="2000" strike="noStrike">
                <a:latin typeface="DejaVu Sans"/>
              </a:rPr>
              <a:t>Stores metadata</a:t>
            </a:r>
            <a:endParaRPr/>
          </a:p>
          <a:p>
            <a:r>
              <a:rPr lang="en-US" sz="2000" strike="noStrike">
                <a:latin typeface="DejaVu Sans"/>
              </a:rPr>
              <a:t>Handles some indexing</a:t>
            </a:r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Network Attached Storage in NYU Data Centers</a:t>
            </a:r>
            <a:endParaRPr/>
          </a:p>
          <a:p>
            <a:r>
              <a:rPr lang="en-US" sz="2000" strike="noStrike">
                <a:latin typeface="DejaVu Sans"/>
              </a:rPr>
              <a:t>Fixity checks</a:t>
            </a:r>
            <a:endParaRPr/>
          </a:p>
          <a:p>
            <a:r>
              <a:rPr lang="en-US" sz="2000" strike="noStrike">
                <a:latin typeface="DejaVu Sans"/>
              </a:rPr>
              <a:t>METS metadata</a:t>
            </a:r>
            <a:endParaRPr/>
          </a:p>
          <a:p>
            <a:r>
              <a:rPr lang="en-US" sz="2000" strike="noStrike">
                <a:latin typeface="DejaVu Sans"/>
              </a:rPr>
              <a:t>Migration plan</a:t>
            </a:r>
            <a:endParaRPr/>
          </a:p>
          <a:p>
            <a:r>
              <a:rPr lang="en-US" sz="2000" strike="noStrike">
                <a:latin typeface="DejaVu Sans"/>
              </a:rPr>
              <a:t>Indefinite storage</a:t>
            </a:r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Mirrored upstate NY</a:t>
            </a:r>
            <a:endParaRPr/>
          </a:p>
          <a:p>
            <a:r>
              <a:rPr lang="en-US" sz="2000" strike="noStrike">
                <a:latin typeface="DejaVu Sans"/>
              </a:rPr>
              <a:t>Regular back up to tape</a:t>
            </a:r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Search improvements to help researchers drill down to the segment level in a video file to find what they need</a:t>
            </a:r>
            <a:endParaRPr/>
          </a:p>
          <a:p>
            <a:r>
              <a:rPr lang="en-US" sz="2000" strike="noStrike">
                <a:latin typeface="DejaVu Sans"/>
              </a:rPr>
              <a:t>DOIs allow for easy citation in future papers as well as a place for measuring the impact of reused data in future publications</a:t>
            </a:r>
            <a:endParaRPr/>
          </a:p>
          <a:p>
            <a:r>
              <a:rPr lang="en-US" sz="2000" strike="noStrike">
                <a:latin typeface="DejaVu Sans"/>
              </a:rPr>
              <a:t>Want to support more of the files and data that researchers use in their work</a:t>
            </a:r>
            <a:endParaRPr/>
          </a:p>
          <a:p>
            <a:r>
              <a:rPr lang="en-US" sz="2000" strike="noStrike">
                <a:latin typeface="DejaVu Sans"/>
              </a:rPr>
              <a:t>Regional work shops bring Databrary to researchers where they can learn more about it and how to get started.</a:t>
            </a:r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Allow researchers to do more of their data analyses in the browser</a:t>
            </a:r>
            <a:endParaRPr/>
          </a:p>
          <a:p>
            <a:r>
              <a:rPr lang="en-US" sz="2000" strike="noStrike">
                <a:latin typeface="DejaVu Sans"/>
              </a:rPr>
              <a:t>Make data packages transferable from Databrary so they can be brought into aggregate search and discovery systems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This is the front page to give you an idea of what it looks like. </a:t>
            </a:r>
            <a:endParaRPr/>
          </a:p>
          <a:p>
            <a:r>
              <a:rPr lang="en-US" sz="2000" strike="noStrike">
                <a:latin typeface="DejaVu Sans"/>
              </a:rPr>
              <a:t>Making the data available and accessible right in the browser.</a:t>
            </a:r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Direct attached storage for caching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Also support from The Pennsylvania State University</a:t>
            </a: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Successful growth over less than a year.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Aimed at providing an active workspace for researchers in this domain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These data are subject to many access restrictions, high disclosure risk and privacy concerns</a:t>
            </a:r>
            <a:endParaRPr/>
          </a:p>
          <a:p>
            <a:r>
              <a:rPr lang="en-US" sz="2000" strike="noStrike">
                <a:latin typeface="DejaVu Sans"/>
              </a:rPr>
              <a:t>IRB, Participants, Funders involved in the process</a:t>
            </a: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 strike="noStrike">
                <a:latin typeface="DejaVu Sans"/>
              </a:rPr>
              <a:t>A novel challenge with a novel solution</a:t>
            </a:r>
            <a:endParaRPr/>
          </a:p>
          <a:p>
            <a:r>
              <a:rPr lang="en-US" sz="2000" strike="noStrike">
                <a:latin typeface="DejaVu Sans"/>
              </a:rPr>
              <a:t>Most important first step was the right policies</a:t>
            </a:r>
            <a:endParaRPr/>
          </a:p>
          <a:p>
            <a:r>
              <a:rPr lang="en-US" sz="2000" strike="noStrike">
                <a:latin typeface="DejaVu Sans"/>
              </a:rPr>
              <a:t>With the help of NYU General Counsel and our IRB</a:t>
            </a:r>
            <a:endParaRPr/>
          </a:p>
          <a:p>
            <a:r>
              <a:rPr lang="en-US" sz="2000" strike="noStrike">
                <a:latin typeface="DejaVu Sans"/>
              </a:rPr>
              <a:t>Access Agreement and template languages for Data management plans in communicating with funders, langauge for approaching IRB, participant consent forms help researchers</a:t>
            </a:r>
            <a:endParaRPr/>
          </a:p>
          <a:p>
            <a:r>
              <a:rPr lang="en-US" sz="2000" strike="noStrike">
                <a:latin typeface="DejaVu Sans"/>
              </a:rPr>
              <a:t>So they can begin their studies cleared for sharing and reuse</a:t>
            </a:r>
            <a:endParaRPr/>
          </a:p>
          <a:p>
            <a:endParaRPr/>
          </a:p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127080" y="216000"/>
            <a:ext cx="12750480" cy="1012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127080" y="216000"/>
            <a:ext cx="12750480" cy="1012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127080" y="216000"/>
            <a:ext cx="12750480" cy="1012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127080" y="216000"/>
            <a:ext cx="12750480" cy="1012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7080" y="216000"/>
            <a:ext cx="12750480" cy="1012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127080" y="216000"/>
            <a:ext cx="12750480" cy="10125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2957400" y="2282040"/>
            <a:ext cx="7089120" cy="5656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77760" y="564120"/>
            <a:ext cx="11048760" cy="3924000"/>
          </a:xfrm>
          <a:prstGeom prst="rect">
            <a:avLst/>
          </a:prstGeom>
        </p:spPr>
        <p:txBody>
          <a:bodyPr lIns="88920" rIns="88920" tIns="88920" bIns="88920" anchor="b"/>
          <a:p>
            <a:pPr algn="ctr">
              <a:lnSpc>
                <a:spcPct val="100000"/>
              </a:lnSpc>
            </a:pPr>
            <a:r>
              <a:rPr lang="en-US" sz="9000" strike="noStrike">
                <a:latin typeface="Arial"/>
                <a:ea typeface="Arial"/>
              </a:rPr>
              <a:t>Title Text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77760" y="5121720"/>
            <a:ext cx="11048760" cy="4190760"/>
          </a:xfrm>
          <a:prstGeom prst="rect">
            <a:avLst/>
          </a:prstGeom>
        </p:spPr>
        <p:txBody>
          <a:bodyPr lIns="88920" rIns="88920" tIns="88920" bIns="88920"/>
          <a:p>
            <a:pPr>
              <a:buSzPct val="45000"/>
              <a:buFont typeface="StarSymbol"/>
              <a:buChar char=""/>
            </a:pPr>
            <a:r>
              <a:rPr lang="en-US" sz="5200" strike="noStrike">
                <a:latin typeface="Arial"/>
                <a:ea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5200" strike="noStrike">
                <a:latin typeface="Arial"/>
                <a:ea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5200" strike="noStrike">
                <a:latin typeface="Arial"/>
                <a:ea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5200" strike="noStrike">
                <a:latin typeface="Arial"/>
                <a:ea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5200" strike="noStrike">
                <a:latin typeface="Arial"/>
                <a:ea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5200" strike="noStrike">
                <a:latin typeface="Arial"/>
                <a:ea typeface="Arial"/>
              </a:rPr>
              <a:t>Sixth Outline Level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5200" strike="noStrike">
                <a:latin typeface="Arial"/>
                <a:ea typeface="Arial"/>
              </a:rPr>
              <a:t>Seventh Outline LevelBody Level One</a:t>
            </a:r>
            <a:endParaRPr/>
          </a:p>
          <a:p>
            <a:pPr algn="ctr"/>
            <a:r>
              <a:rPr lang="en-US" sz="5600" strike="noStrike">
                <a:solidFill>
                  <a:srgbClr val="797979"/>
                </a:solidFill>
                <a:latin typeface="Arial"/>
                <a:ea typeface="Arial"/>
              </a:rPr>
              <a:t>Body Level Two</a:t>
            </a:r>
            <a:endParaRPr/>
          </a:p>
          <a:p>
            <a:pPr algn="ctr"/>
            <a:r>
              <a:rPr lang="en-US" sz="5600" strike="noStrike">
                <a:solidFill>
                  <a:srgbClr val="797979"/>
                </a:solidFill>
                <a:latin typeface="Arial"/>
                <a:ea typeface="Arial"/>
              </a:rPr>
              <a:t>Body Level Three</a:t>
            </a:r>
            <a:endParaRPr/>
          </a:p>
          <a:p>
            <a:pPr algn="ctr"/>
            <a:r>
              <a:rPr lang="en-US" sz="5600" strike="noStrike">
                <a:solidFill>
                  <a:srgbClr val="797979"/>
                </a:solidFill>
                <a:latin typeface="Arial"/>
                <a:ea typeface="Arial"/>
              </a:rPr>
              <a:t>Body Level Four</a:t>
            </a:r>
            <a:endParaRPr/>
          </a:p>
          <a:p>
            <a:pPr algn="ctr"/>
            <a:r>
              <a:rPr lang="en-US" sz="5600" strike="noStrike">
                <a:solidFill>
                  <a:srgbClr val="797979"/>
                </a:solidFill>
                <a:latin typeface="Arial"/>
                <a:ea typeface="Arial"/>
              </a:rPr>
              <a:t>Body Level Five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7080" y="203040"/>
            <a:ext cx="12750480" cy="2171520"/>
          </a:xfrm>
          <a:prstGeom prst="rect">
            <a:avLst/>
          </a:prstGeom>
        </p:spPr>
        <p:txBody>
          <a:bodyPr lIns="88920" rIns="88920" tIns="88920" bIns="88920" anchor="b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Title Text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216000" y="2993040"/>
            <a:ext cx="12547080" cy="6717960"/>
          </a:xfrm>
          <a:prstGeom prst="rect">
            <a:avLst/>
          </a:prstGeom>
        </p:spPr>
        <p:txBody>
          <a:bodyPr lIns="241200" rIns="241200" tIns="241200" bIns="241200"/>
          <a:p>
            <a:pPr>
              <a:buSzPct val="45000"/>
              <a:buFont typeface="StarSymbol"/>
              <a:buChar char=""/>
            </a:pPr>
            <a:r>
              <a:rPr lang="en-US" sz="5000" strike="noStrike">
                <a:latin typeface="Arial"/>
                <a:ea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5000" strike="noStrike">
                <a:latin typeface="Arial"/>
                <a:ea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5000" strike="noStrike">
                <a:latin typeface="Arial"/>
                <a:ea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5000" strike="noStrike">
                <a:latin typeface="Arial"/>
                <a:ea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5000" strike="noStrike">
                <a:latin typeface="Arial"/>
                <a:ea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5000" strike="noStrike">
                <a:latin typeface="Arial"/>
                <a:ea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5000" strike="noStrike">
                <a:latin typeface="Arial"/>
                <a:ea typeface="Arial"/>
              </a:rPr>
              <a:t>Seventh Outline LevelBody Level One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en-US" sz="4400" strike="noStrike">
                <a:latin typeface="Arial"/>
                <a:ea typeface="Arial"/>
              </a:rPr>
              <a:t>Body Level Two</a:t>
            </a:r>
            <a:endParaRPr/>
          </a:p>
          <a:p>
            <a:pPr lvl="2">
              <a:lnSpc>
                <a:spcPct val="100000"/>
              </a:lnSpc>
              <a:buFont typeface="StarSymbol"/>
              <a:buChar char="-"/>
            </a:pPr>
            <a:r>
              <a:rPr lang="en-US" sz="4400" strike="noStrike">
                <a:latin typeface="Arial"/>
                <a:ea typeface="Arial"/>
              </a:rPr>
              <a:t>Body Level Three</a:t>
            </a:r>
            <a:endParaRPr/>
          </a:p>
          <a:p>
            <a:pPr lvl="3">
              <a:lnSpc>
                <a:spcPct val="100000"/>
              </a:lnSpc>
              <a:buSzPct val="75000"/>
              <a:buFont typeface="StarSymbol"/>
              <a:buChar char=""/>
            </a:pPr>
            <a:r>
              <a:rPr lang="en-US" sz="3400" strike="noStrike">
                <a:latin typeface="Arial"/>
                <a:ea typeface="Arial"/>
              </a:rPr>
              <a:t>Body Level Four</a:t>
            </a:r>
            <a:endParaRPr/>
          </a:p>
          <a:p>
            <a:r>
              <a:rPr lang="en-US" sz="5600" strike="noStrike">
                <a:latin typeface="Arial"/>
                <a:ea typeface="Arial"/>
              </a:rPr>
              <a:t>Body Level Five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7080" y="203040"/>
            <a:ext cx="12750480" cy="2171520"/>
          </a:xfrm>
          <a:prstGeom prst="rect">
            <a:avLst/>
          </a:prstGeom>
        </p:spPr>
        <p:txBody>
          <a:bodyPr lIns="88920" rIns="88920" tIns="88920" bIns="88920" anchor="b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Title Text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48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48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48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14480" y="165240"/>
            <a:ext cx="12750480" cy="2018880"/>
          </a:xfrm>
          <a:prstGeom prst="rect">
            <a:avLst/>
          </a:prstGeom>
        </p:spPr>
        <p:txBody>
          <a:bodyPr lIns="88920" rIns="88920" tIns="88920" bIns="88920" anchor="b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Title Text</a:t>
            </a:r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47640" y="2535840"/>
            <a:ext cx="12229920" cy="7175160"/>
          </a:xfrm>
          <a:prstGeom prst="rect">
            <a:avLst/>
          </a:prstGeom>
        </p:spPr>
        <p:txBody>
          <a:bodyPr lIns="241200" rIns="241200" tIns="241200" bIns="241200"/>
          <a:p>
            <a:pPr>
              <a:buSzPct val="45000"/>
              <a:buFont typeface="StarSymbol"/>
              <a:buChar char=""/>
            </a:pPr>
            <a:r>
              <a:rPr lang="en-US" sz="4800" strike="noStrike">
                <a:latin typeface="Arial"/>
                <a:ea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 strike="noStrike">
                <a:latin typeface="Arial"/>
                <a:ea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4800" strike="noStrike">
                <a:latin typeface="Arial"/>
                <a:ea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4800" strike="noStrike">
                <a:latin typeface="Arial"/>
                <a:ea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4800" strike="noStrike">
                <a:latin typeface="Arial"/>
                <a:ea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4800" strike="noStrike">
                <a:latin typeface="Arial"/>
                <a:ea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Seventh Outline LevelBody Level One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en-US" sz="4400" strike="noStrike">
                <a:latin typeface="Arial"/>
                <a:ea typeface="Arial"/>
              </a:rPr>
              <a:t>Body Level Two</a:t>
            </a:r>
            <a:endParaRPr/>
          </a:p>
          <a:p>
            <a:pPr lvl="2">
              <a:lnSpc>
                <a:spcPct val="100000"/>
              </a:lnSpc>
              <a:buFont typeface="StarSymbol"/>
              <a:buChar char="-"/>
            </a:pPr>
            <a:r>
              <a:rPr lang="en-US" sz="4400" strike="noStrike">
                <a:latin typeface="Arial"/>
                <a:ea typeface="Arial"/>
              </a:rPr>
              <a:t>Body Level Three</a:t>
            </a:r>
            <a:endParaRPr/>
          </a:p>
          <a:p>
            <a:pPr lvl="3">
              <a:lnSpc>
                <a:spcPct val="100000"/>
              </a:lnSpc>
              <a:buSzPct val="75000"/>
              <a:buFont typeface="StarSymbol"/>
              <a:buChar char=""/>
            </a:pPr>
            <a:r>
              <a:rPr lang="en-US" sz="3400" strike="noStrike">
                <a:latin typeface="Arial"/>
                <a:ea typeface="Arial"/>
              </a:rPr>
              <a:t>Body Level Four</a:t>
            </a:r>
            <a:endParaRPr/>
          </a:p>
          <a:p>
            <a:r>
              <a:rPr lang="en-US" sz="5600" strike="noStrike">
                <a:latin typeface="Arial"/>
                <a:ea typeface="Arial"/>
              </a:rPr>
              <a:t>Body Level Five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14480" y="177840"/>
            <a:ext cx="12775680" cy="1993680"/>
          </a:xfrm>
          <a:prstGeom prst="rect">
            <a:avLst/>
          </a:prstGeom>
        </p:spPr>
        <p:txBody>
          <a:bodyPr lIns="88920" rIns="88920" tIns="88920" bIns="88920" anchor="b"/>
          <a:p>
            <a:pPr algn="ctr">
              <a:lnSpc>
                <a:spcPct val="100000"/>
              </a:lnSpc>
            </a:pPr>
            <a:r>
              <a:rPr lang="en-US" sz="6400" strike="noStrike">
                <a:latin typeface="Arial"/>
                <a:ea typeface="Arial"/>
              </a:rPr>
              <a:t>Title Text</a:t>
            </a:r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48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48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48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27080" y="216000"/>
            <a:ext cx="12750480" cy="2184120"/>
          </a:xfrm>
          <a:prstGeom prst="rect">
            <a:avLst/>
          </a:prstGeom>
        </p:spPr>
        <p:txBody>
          <a:bodyPr lIns="88920" rIns="88920" tIns="88920" bIns="88920" anchor="b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Title Text</a:t>
            </a:r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48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4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48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48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39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39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5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39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5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5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5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39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39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39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6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39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39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slideLayout" Target="../slideLayouts/slideLayout6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6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63.xml"/><Relationship Id="rId3" Type="http://schemas.openxmlformats.org/officeDocument/2006/relationships/notesSlide" Target="../notesSlides/notesSlide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39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39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9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977760" y="564120"/>
            <a:ext cx="11048760" cy="392400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 anchor="b"/>
          <a:p>
            <a:pPr algn="ctr">
              <a:lnSpc>
                <a:spcPct val="100000"/>
              </a:lnSpc>
            </a:pPr>
            <a:r>
              <a:rPr lang="en-US" sz="9000" strike="noStrike">
                <a:latin typeface="Arial"/>
                <a:ea typeface="Arial"/>
              </a:rPr>
              <a:t>Databrary</a:t>
            </a:r>
            <a:r>
              <a:rPr lang="en-US" sz="9000" strike="noStrike">
                <a:latin typeface="Arial"/>
                <a:ea typeface="Arial"/>
              </a:rPr>
              <a:t>
</a:t>
            </a:r>
            <a:r>
              <a:rPr lang="en-US" sz="4500" strike="noStrike">
                <a:solidFill>
                  <a:srgbClr val="53585f"/>
                </a:solidFill>
                <a:latin typeface="Arial"/>
                <a:ea typeface="Arial"/>
              </a:rPr>
              <a:t>A research-centered repository for video data</a:t>
            </a:r>
            <a:endParaRPr/>
          </a:p>
        </p:txBody>
      </p:sp>
      <p:sp>
        <p:nvSpPr>
          <p:cNvPr id="222" name="TextShape 2"/>
          <p:cNvSpPr txBox="1"/>
          <p:nvPr/>
        </p:nvSpPr>
        <p:spPr>
          <a:xfrm>
            <a:off x="977760" y="6663240"/>
            <a:ext cx="11048760" cy="264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200" strike="noStrike">
                <a:latin typeface="Arial"/>
                <a:ea typeface="Arial"/>
              </a:rPr>
              <a:t>Andrew Gordon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  <a:ea typeface="Arial"/>
              </a:rPr>
              <a:t>Information Engineer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400" strike="noStrike">
                <a:latin typeface="Arial"/>
                <a:ea typeface="Arial"/>
              </a:rPr>
              <a:t>New York University</a:t>
            </a:r>
            <a:endParaRPr/>
          </a:p>
        </p:txBody>
      </p:sp>
      <p:pic>
        <p:nvPicPr>
          <p:cNvPr id="223" name="Picture 1" descr=""/>
          <p:cNvPicPr/>
          <p:nvPr/>
        </p:nvPicPr>
        <p:blipFill>
          <a:blip r:embed="rId1"/>
          <a:stretch/>
        </p:blipFill>
        <p:spPr>
          <a:xfrm>
            <a:off x="5435640" y="4488480"/>
            <a:ext cx="2120400" cy="242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127080" y="203040"/>
            <a:ext cx="12750480" cy="217152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Access Restrictions</a:t>
            </a:r>
            <a:endParaRPr/>
          </a:p>
        </p:txBody>
      </p:sp>
      <p:sp>
        <p:nvSpPr>
          <p:cNvPr id="239" name="TextShape 2"/>
          <p:cNvSpPr txBox="1"/>
          <p:nvPr/>
        </p:nvSpPr>
        <p:spPr>
          <a:xfrm>
            <a:off x="228600" y="1844640"/>
            <a:ext cx="12547080" cy="106020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5000" strike="noStrike">
                <a:latin typeface="Arial"/>
                <a:ea typeface="Arial"/>
              </a:rPr>
              <a:t>Release Levels</a:t>
            </a:r>
            <a:endParaRPr/>
          </a:p>
        </p:txBody>
      </p:sp>
      <p:sp>
        <p:nvSpPr>
          <p:cNvPr id="240" name="CustomShape 3"/>
          <p:cNvSpPr/>
          <p:nvPr/>
        </p:nvSpPr>
        <p:spPr>
          <a:xfrm>
            <a:off x="1803960" y="3434760"/>
            <a:ext cx="9858960" cy="1077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1" lang="en-US" sz="3200" strike="noStrike">
                <a:latin typeface="Arial"/>
                <a:ea typeface="Arial"/>
              </a:rPr>
              <a:t>Private:</a:t>
            </a:r>
            <a:r>
              <a:rPr lang="en-US" sz="3200" strike="noStrike">
                <a:latin typeface="Arial"/>
                <a:ea typeface="Arial"/>
              </a:rPr>
              <a:t> Content has not been shared and is restricted to collaborators</a:t>
            </a:r>
            <a:endParaRPr/>
          </a:p>
        </p:txBody>
      </p:sp>
      <p:sp>
        <p:nvSpPr>
          <p:cNvPr id="241" name="CustomShape 4"/>
          <p:cNvSpPr/>
          <p:nvPr/>
        </p:nvSpPr>
        <p:spPr>
          <a:xfrm>
            <a:off x="1803960" y="4650120"/>
            <a:ext cx="9858960" cy="1077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1" lang="en-US" sz="3200" strike="noStrike">
                <a:latin typeface="Arial"/>
                <a:ea typeface="Arial"/>
              </a:rPr>
              <a:t>Authorized Users: </a:t>
            </a:r>
            <a:r>
              <a:rPr lang="en-US" sz="3200" strike="noStrike">
                <a:latin typeface="Arial"/>
                <a:ea typeface="Arial"/>
              </a:rPr>
              <a:t>Content is restricted to authorized Databrary users</a:t>
            </a:r>
            <a:endParaRPr/>
          </a:p>
        </p:txBody>
      </p:sp>
      <p:sp>
        <p:nvSpPr>
          <p:cNvPr id="242" name="CustomShape 5"/>
          <p:cNvSpPr/>
          <p:nvPr/>
        </p:nvSpPr>
        <p:spPr>
          <a:xfrm>
            <a:off x="1829520" y="5904720"/>
            <a:ext cx="9858960" cy="205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1" lang="en-US" sz="3200" strike="noStrike">
                <a:latin typeface="Arial"/>
                <a:ea typeface="Arial"/>
              </a:rPr>
              <a:t>Excerpts: </a:t>
            </a:r>
            <a:r>
              <a:rPr lang="en-US" sz="3200" strike="noStrike">
                <a:latin typeface="Arial"/>
                <a:ea typeface="Arial"/>
              </a:rPr>
              <a:t>Content is restricted to authorized Databrary users, who may use it in presentations for informational or educational purposes</a:t>
            </a:r>
            <a:endParaRPr/>
          </a:p>
        </p:txBody>
      </p:sp>
      <p:sp>
        <p:nvSpPr>
          <p:cNvPr id="243" name="CustomShape 6"/>
          <p:cNvSpPr/>
          <p:nvPr/>
        </p:nvSpPr>
        <p:spPr>
          <a:xfrm>
            <a:off x="1803960" y="8472600"/>
            <a:ext cx="9858960" cy="589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1" lang="en-US" sz="3200" strike="noStrike">
                <a:latin typeface="Arial"/>
                <a:ea typeface="Arial"/>
              </a:rPr>
              <a:t>Public: </a:t>
            </a:r>
            <a:r>
              <a:rPr lang="en-US" sz="3200" strike="noStrike">
                <a:latin typeface="Arial"/>
                <a:ea typeface="Arial"/>
              </a:rPr>
              <a:t>Content is available openly to anyone</a:t>
            </a:r>
            <a:endParaRPr/>
          </a:p>
        </p:txBody>
      </p: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349200" y="3434760"/>
            <a:ext cx="1662480" cy="94788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49200" y="4754880"/>
            <a:ext cx="1662480" cy="94788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4"/>
          <a:stretch/>
        </p:blipFill>
        <p:spPr>
          <a:xfrm>
            <a:off x="349200" y="6458760"/>
            <a:ext cx="1662480" cy="94788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5"/>
          <a:stretch/>
        </p:blipFill>
        <p:spPr>
          <a:xfrm>
            <a:off x="349200" y="8046720"/>
            <a:ext cx="1662480" cy="94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Challenge - Supporting Community</a:t>
            </a: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393840" y="194292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Data management for diverse datasets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Meet researchers where they work</a:t>
            </a:r>
            <a:endParaRPr/>
          </a:p>
          <a:p>
            <a:pPr>
              <a:lnSpc>
                <a:spcPct val="100000"/>
              </a:lnSpc>
              <a:buBlip>
                <a:blip r:embed="rId3"/>
              </a:buBlip>
            </a:pPr>
            <a:r>
              <a:rPr lang="en-US" sz="4800" strike="noStrike">
                <a:latin typeface="Arial"/>
                <a:ea typeface="Arial"/>
              </a:rPr>
              <a:t>Make sharing easy 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Solution - Supporting Community</a:t>
            </a:r>
            <a:endParaRPr/>
          </a:p>
        </p:txBody>
      </p:sp>
      <p:sp>
        <p:nvSpPr>
          <p:cNvPr id="251" name="TextShape 2"/>
          <p:cNvSpPr txBox="1"/>
          <p:nvPr/>
        </p:nvSpPr>
        <p:spPr>
          <a:xfrm>
            <a:off x="457200" y="200628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New expectations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Cultural shift</a:t>
            </a:r>
            <a:endParaRPr/>
          </a:p>
          <a:p>
            <a:pPr>
              <a:lnSpc>
                <a:spcPct val="100000"/>
              </a:lnSpc>
              <a:buBlip>
                <a:blip r:embed="rId3"/>
              </a:buBlip>
            </a:pPr>
            <a:r>
              <a:rPr lang="en-US" sz="4800" strike="noStrike">
                <a:latin typeface="Arial"/>
                <a:ea typeface="Arial"/>
              </a:rPr>
              <a:t>Staff work directly with researchers and their IRBs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operators.jpg" descr=""/>
          <p:cNvPicPr/>
          <p:nvPr/>
        </p:nvPicPr>
        <p:blipFill>
          <a:blip r:embed="rId1"/>
          <a:stretch/>
        </p:blipFill>
        <p:spPr>
          <a:xfrm>
            <a:off x="1075680" y="352440"/>
            <a:ext cx="10852920" cy="8613360"/>
          </a:xfrm>
          <a:prstGeom prst="rect">
            <a:avLst/>
          </a:prstGeom>
          <a:ln w="12600"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996840" y="9022320"/>
            <a:ext cx="110106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US" strike="noStrike">
                <a:latin typeface="Arial"/>
                <a:ea typeface="Arial"/>
              </a:rPr>
              <a:t>Image Source: http://ark.digitalcommonwealth.org/ark:/50959/nz8061582 Copyright (c) Leslie Jones.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Challenge - Data Curation</a:t>
            </a:r>
            <a:endParaRPr/>
          </a:p>
        </p:txBody>
      </p:sp>
      <p:sp>
        <p:nvSpPr>
          <p:cNvPr id="255" name="TextShape 2"/>
          <p:cNvSpPr txBox="1"/>
          <p:nvPr/>
        </p:nvSpPr>
        <p:spPr>
          <a:xfrm>
            <a:off x="647640" y="253584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Curating data is labor intensive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Researchers have limited time and resources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operators.jpg" descr=""/>
          <p:cNvPicPr/>
          <p:nvPr/>
        </p:nvPicPr>
        <p:blipFill>
          <a:blip r:embed="rId1"/>
          <a:stretch/>
        </p:blipFill>
        <p:spPr>
          <a:xfrm>
            <a:off x="1075680" y="1105920"/>
            <a:ext cx="10852920" cy="7106760"/>
          </a:xfrm>
          <a:prstGeom prst="rect">
            <a:avLst/>
          </a:prstGeom>
          <a:ln w="12600"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996840" y="9067320"/>
            <a:ext cx="1101060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US" strike="noStrike">
                <a:latin typeface="Arial"/>
                <a:ea typeface="Arial"/>
              </a:rPr>
              <a:t>Image source: https://www.flickr.com/photos/kk/18768224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operators.jpg" descr=""/>
          <p:cNvPicPr/>
          <p:nvPr/>
        </p:nvPicPr>
        <p:blipFill>
          <a:blip r:embed="rId1"/>
          <a:stretch/>
        </p:blipFill>
        <p:spPr>
          <a:xfrm>
            <a:off x="1075680" y="589320"/>
            <a:ext cx="10852920" cy="8139600"/>
          </a:xfrm>
          <a:prstGeom prst="rect">
            <a:avLst/>
          </a:prstGeom>
          <a:ln w="12600"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996840" y="9067320"/>
            <a:ext cx="1101060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US" strike="noStrike">
                <a:latin typeface="Arial"/>
                <a:ea typeface="Arial"/>
              </a:rPr>
              <a:t>Image source: http://www.wired.com/images_blogs/gadgetlab/2013/04/Messy_desktop.png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operators.jpg" descr=""/>
          <p:cNvPicPr/>
          <p:nvPr/>
        </p:nvPicPr>
        <p:blipFill>
          <a:blip r:embed="rId1"/>
          <a:stretch/>
        </p:blipFill>
        <p:spPr>
          <a:xfrm>
            <a:off x="1075680" y="589320"/>
            <a:ext cx="10852920" cy="8139600"/>
          </a:xfrm>
          <a:prstGeom prst="rect">
            <a:avLst/>
          </a:prstGeom>
          <a:ln w="12600"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996840" y="9158400"/>
            <a:ext cx="11010600" cy="37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US" strike="noStrike">
                <a:latin typeface="Arial"/>
                <a:ea typeface="Arial"/>
              </a:rPr>
              <a:t>Image source: https://preservingdtharchives2011.files.wordpress.com/2011/08/dscn0807.jpg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Solution - Data Curation</a:t>
            </a:r>
            <a:endParaRPr/>
          </a:p>
        </p:txBody>
      </p:sp>
      <p:sp>
        <p:nvSpPr>
          <p:cNvPr id="263" name="TextShape 2"/>
          <p:cNvSpPr txBox="1"/>
          <p:nvPr/>
        </p:nvSpPr>
        <p:spPr>
          <a:xfrm>
            <a:off x="647640" y="253584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Post hoc curation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Capturing and standardizing metadata</a:t>
            </a:r>
            <a:endParaRPr/>
          </a:p>
          <a:p>
            <a:pPr>
              <a:lnSpc>
                <a:spcPct val="100000"/>
              </a:lnSpc>
              <a:buBlip>
                <a:blip r:embed="rId3"/>
              </a:buBlip>
            </a:pPr>
            <a:r>
              <a:rPr lang="en-US" sz="4800" strike="noStrike">
                <a:latin typeface="Arial"/>
                <a:ea typeface="Arial"/>
              </a:rPr>
              <a:t>Obtaining consents on older datasets</a:t>
            </a:r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Solution - Data Curation</a:t>
            </a:r>
            <a:endParaRPr/>
          </a:p>
        </p:txBody>
      </p:sp>
      <p:sp>
        <p:nvSpPr>
          <p:cNvPr id="265" name="TextShape 2"/>
          <p:cNvSpPr txBox="1"/>
          <p:nvPr/>
        </p:nvSpPr>
        <p:spPr>
          <a:xfrm>
            <a:off x="647640" y="253584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Self-curation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Online tools to support researcher curation at source</a:t>
            </a:r>
            <a:endParaRPr/>
          </a:p>
          <a:p>
            <a:pPr>
              <a:lnSpc>
                <a:spcPct val="100000"/>
              </a:lnSpc>
              <a:buBlip>
                <a:blip r:embed="rId3"/>
              </a:buBlip>
            </a:pPr>
            <a:r>
              <a:rPr lang="en-US" sz="4800" strike="noStrike">
                <a:latin typeface="Arial"/>
                <a:ea typeface="Arial"/>
              </a:rPr>
              <a:t>Fits to common researcher practices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127080" y="203040"/>
            <a:ext cx="12750480" cy="217152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Intended Community</a:t>
            </a:r>
            <a:endParaRPr/>
          </a:p>
        </p:txBody>
      </p:sp>
      <p:sp>
        <p:nvSpPr>
          <p:cNvPr id="225" name="TextShape 2"/>
          <p:cNvSpPr txBox="1"/>
          <p:nvPr/>
        </p:nvSpPr>
        <p:spPr>
          <a:xfrm>
            <a:off x="216000" y="2145960"/>
            <a:ext cx="12547080" cy="67179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Developmental and learning sciences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Researchers who use video to study human behavior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Spreadsheet</a:t>
            </a:r>
            <a:endParaRPr/>
          </a:p>
        </p:txBody>
      </p:sp>
      <p:pic>
        <p:nvPicPr>
          <p:cNvPr id="267" name="Picture 2" descr=""/>
          <p:cNvPicPr/>
          <p:nvPr/>
        </p:nvPicPr>
        <p:blipFill>
          <a:blip r:embed="rId1"/>
          <a:stretch/>
        </p:blipFill>
        <p:spPr>
          <a:xfrm>
            <a:off x="1803240" y="1301400"/>
            <a:ext cx="9415080" cy="775332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4614480" y="9175680"/>
            <a:ext cx="3767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https://nyu.databrary.org/volume/98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Spreadsheet</a:t>
            </a:r>
            <a:endParaRPr/>
          </a:p>
        </p:txBody>
      </p:sp>
      <p:pic>
        <p:nvPicPr>
          <p:cNvPr id="270" name="Picture 2" descr=""/>
          <p:cNvPicPr/>
          <p:nvPr/>
        </p:nvPicPr>
        <p:blipFill>
          <a:blip r:embed="rId1"/>
          <a:stretch/>
        </p:blipFill>
        <p:spPr>
          <a:xfrm>
            <a:off x="1803240" y="1301400"/>
            <a:ext cx="9415080" cy="7753320"/>
          </a:xfrm>
          <a:prstGeom prst="rect">
            <a:avLst/>
          </a:prstGeom>
          <a:ln>
            <a:noFill/>
          </a:ln>
        </p:spPr>
      </p:pic>
      <p:sp>
        <p:nvSpPr>
          <p:cNvPr id="271" name="CustomShape 2"/>
          <p:cNvSpPr/>
          <p:nvPr/>
        </p:nvSpPr>
        <p:spPr>
          <a:xfrm>
            <a:off x="4614480" y="9175680"/>
            <a:ext cx="3767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https://nyu.databrary.org/volume/98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Spreadsheet</a:t>
            </a:r>
            <a:endParaRPr/>
          </a:p>
        </p:txBody>
      </p:sp>
      <p:pic>
        <p:nvPicPr>
          <p:cNvPr id="273" name="Picture 2" descr=""/>
          <p:cNvPicPr/>
          <p:nvPr/>
        </p:nvPicPr>
        <p:blipFill>
          <a:blip r:embed="rId1"/>
          <a:stretch/>
        </p:blipFill>
        <p:spPr>
          <a:xfrm>
            <a:off x="1803240" y="1301400"/>
            <a:ext cx="9415080" cy="7753320"/>
          </a:xfrm>
          <a:prstGeom prst="rect">
            <a:avLst/>
          </a:prstGeom>
          <a:ln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4614480" y="9175680"/>
            <a:ext cx="3767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https://nyu.databrary.org/volume/98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Spreadsheet</a:t>
            </a:r>
            <a:endParaRPr/>
          </a:p>
        </p:txBody>
      </p:sp>
      <p:pic>
        <p:nvPicPr>
          <p:cNvPr id="276" name="Picture 2" descr=""/>
          <p:cNvPicPr/>
          <p:nvPr/>
        </p:nvPicPr>
        <p:blipFill>
          <a:blip r:embed="rId1"/>
          <a:stretch/>
        </p:blipFill>
        <p:spPr>
          <a:xfrm>
            <a:off x="1803240" y="1301400"/>
            <a:ext cx="9415080" cy="7753320"/>
          </a:xfrm>
          <a:prstGeom prst="rect">
            <a:avLst/>
          </a:prstGeom>
          <a:ln>
            <a:noFill/>
          </a:ln>
        </p:spPr>
      </p:pic>
      <p:sp>
        <p:nvSpPr>
          <p:cNvPr id="277" name="CustomShape 2"/>
          <p:cNvSpPr/>
          <p:nvPr/>
        </p:nvSpPr>
        <p:spPr>
          <a:xfrm>
            <a:off x="4614480" y="9175680"/>
            <a:ext cx="3767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https://nyu.databrary.org/volume/98</a:t>
            </a: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Spreadsheet</a:t>
            </a:r>
            <a:endParaRPr/>
          </a:p>
        </p:txBody>
      </p:sp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1803240" y="1301400"/>
            <a:ext cx="9415080" cy="7753320"/>
          </a:xfrm>
          <a:prstGeom prst="rect">
            <a:avLst/>
          </a:prstGeom>
          <a:ln>
            <a:noFill/>
          </a:ln>
        </p:spPr>
      </p:pic>
      <p:sp>
        <p:nvSpPr>
          <p:cNvPr id="280" name="CustomShape 2"/>
          <p:cNvSpPr/>
          <p:nvPr/>
        </p:nvSpPr>
        <p:spPr>
          <a:xfrm>
            <a:off x="4614480" y="9175680"/>
            <a:ext cx="3767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https://nyu.databrary.org/volume/98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Spreadsheet</a:t>
            </a:r>
            <a:endParaRPr/>
          </a:p>
        </p:txBody>
      </p:sp>
      <p:pic>
        <p:nvPicPr>
          <p:cNvPr id="282" name="Picture 2" descr=""/>
          <p:cNvPicPr/>
          <p:nvPr/>
        </p:nvPicPr>
        <p:blipFill>
          <a:blip r:embed="rId1"/>
          <a:stretch/>
        </p:blipFill>
        <p:spPr>
          <a:xfrm>
            <a:off x="127080" y="3323520"/>
            <a:ext cx="12741840" cy="240372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4987080" y="1147320"/>
            <a:ext cx="302256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(with made-up data)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Spreadsheet</a:t>
            </a:r>
            <a:endParaRPr/>
          </a:p>
        </p:txBody>
      </p:sp>
      <p:pic>
        <p:nvPicPr>
          <p:cNvPr id="285" name="Picture 2" descr=""/>
          <p:cNvPicPr/>
          <p:nvPr/>
        </p:nvPicPr>
        <p:blipFill>
          <a:blip r:embed="rId1"/>
          <a:stretch/>
        </p:blipFill>
        <p:spPr>
          <a:xfrm>
            <a:off x="127080" y="3323520"/>
            <a:ext cx="12741840" cy="240372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4987080" y="1147320"/>
            <a:ext cx="302256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(with made-up data)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Timeline</a:t>
            </a:r>
            <a:r>
              <a:rPr lang="en-US" sz="5800" strike="noStrike">
                <a:latin typeface="Arial"/>
                <a:ea typeface="Arial"/>
              </a:rPr>
              <a:t>
</a:t>
            </a:r>
            <a:endParaRPr/>
          </a:p>
        </p:txBody>
      </p:sp>
      <p:pic>
        <p:nvPicPr>
          <p:cNvPr id="288" name="Picture 2" descr=""/>
          <p:cNvPicPr/>
          <p:nvPr/>
        </p:nvPicPr>
        <p:blipFill>
          <a:blip r:embed="rId1"/>
          <a:stretch/>
        </p:blipFill>
        <p:spPr>
          <a:xfrm>
            <a:off x="1333440" y="1260720"/>
            <a:ext cx="10140120" cy="7672320"/>
          </a:xfrm>
          <a:prstGeom prst="rect">
            <a:avLst/>
          </a:prstGeom>
          <a:ln>
            <a:noFill/>
          </a:ln>
        </p:spPr>
      </p:pic>
      <p:sp>
        <p:nvSpPr>
          <p:cNvPr id="289" name="CustomShape 2"/>
          <p:cNvSpPr/>
          <p:nvPr/>
        </p:nvSpPr>
        <p:spPr>
          <a:xfrm>
            <a:off x="3005640" y="9175680"/>
            <a:ext cx="71118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https://nyu.databrary.org/volume/9/slot/6113?segment=-&amp;asset=9609</a:t>
            </a:r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Challenge - Infrastructure</a:t>
            </a:r>
            <a:endParaRPr/>
          </a:p>
        </p:txBody>
      </p:sp>
      <p:sp>
        <p:nvSpPr>
          <p:cNvPr id="291" name="TextShape 2"/>
          <p:cNvSpPr txBox="1"/>
          <p:nvPr/>
        </p:nvSpPr>
        <p:spPr>
          <a:xfrm>
            <a:off x="393840" y="168876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Video data are large, difficult to share and store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Standardize storage and access of video data and metadata</a:t>
            </a:r>
            <a:endParaRPr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Solution - Infrastructure</a:t>
            </a:r>
            <a:endParaRPr/>
          </a:p>
        </p:txBody>
      </p:sp>
      <p:sp>
        <p:nvSpPr>
          <p:cNvPr id="293" name="TextShape 2"/>
          <p:cNvSpPr txBox="1"/>
          <p:nvPr/>
        </p:nvSpPr>
        <p:spPr>
          <a:xfrm>
            <a:off x="414720" y="166788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Dataset designed to map to research study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Components of datasets mapped to how researchers organize their data</a:t>
            </a:r>
            <a:endParaRPr/>
          </a:p>
          <a:p>
            <a:pPr>
              <a:lnSpc>
                <a:spcPct val="100000"/>
              </a:lnSpc>
              <a:buBlip>
                <a:blip r:embed="rId3"/>
              </a:buBlip>
            </a:pPr>
            <a:r>
              <a:rPr lang="en-US" sz="4800" strike="noStrike">
                <a:latin typeface="Arial"/>
                <a:ea typeface="Arial"/>
              </a:rPr>
              <a:t>Minimal metadata for maximum contributions</a:t>
            </a: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127080" y="203040"/>
            <a:ext cx="12750480" cy="217152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Video as Data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restart="whenNotActive" nodeType="interactiveSeq" fill="hold">
                <p:childTnLst>
                  <p:par>
                    <p:cTn id="7" fill="hold">
                      <p:stCondLst/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Technology Stack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2984760" y="9083880"/>
            <a:ext cx="740844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Source code: https://github.com/databrary/databrary</a:t>
            </a:r>
            <a:endParaRPr/>
          </a:p>
        </p:txBody>
      </p:sp>
      <p:pic>
        <p:nvPicPr>
          <p:cNvPr id="296" name="Picture 2" descr=""/>
          <p:cNvPicPr/>
          <p:nvPr/>
        </p:nvPicPr>
        <p:blipFill>
          <a:blip r:embed="rId1"/>
          <a:stretch/>
        </p:blipFill>
        <p:spPr>
          <a:xfrm>
            <a:off x="1439280" y="1333800"/>
            <a:ext cx="10406520" cy="773604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Technology Stack</a:t>
            </a:r>
            <a:endParaRPr/>
          </a:p>
        </p:txBody>
      </p:sp>
      <p:sp>
        <p:nvSpPr>
          <p:cNvPr id="298" name="CustomShape 2"/>
          <p:cNvSpPr/>
          <p:nvPr/>
        </p:nvSpPr>
        <p:spPr>
          <a:xfrm>
            <a:off x="2984760" y="9083880"/>
            <a:ext cx="719676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Source code: https://github.com/databrary/databrary</a:t>
            </a:r>
            <a:endParaRPr/>
          </a:p>
        </p:txBody>
      </p:sp>
      <p:pic>
        <p:nvPicPr>
          <p:cNvPr id="299" name="Picture 2" descr=""/>
          <p:cNvPicPr/>
          <p:nvPr/>
        </p:nvPicPr>
        <p:blipFill>
          <a:blip r:embed="rId1"/>
          <a:stretch/>
        </p:blipFill>
        <p:spPr>
          <a:xfrm>
            <a:off x="1460520" y="1333800"/>
            <a:ext cx="10364400" cy="773604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Technology Stack</a:t>
            </a:r>
            <a:endParaRPr/>
          </a:p>
        </p:txBody>
      </p:sp>
      <p:sp>
        <p:nvSpPr>
          <p:cNvPr id="301" name="CustomShape 2"/>
          <p:cNvSpPr/>
          <p:nvPr/>
        </p:nvSpPr>
        <p:spPr>
          <a:xfrm>
            <a:off x="2984760" y="9083880"/>
            <a:ext cx="728136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Source code: https://github.com/databrary/databrary</a:t>
            </a:r>
            <a:endParaRPr/>
          </a:p>
        </p:txBody>
      </p:sp>
      <p:pic>
        <p:nvPicPr>
          <p:cNvPr id="302" name="Picture 2" descr=""/>
          <p:cNvPicPr/>
          <p:nvPr/>
        </p:nvPicPr>
        <p:blipFill>
          <a:blip r:embed="rId1"/>
          <a:stretch/>
        </p:blipFill>
        <p:spPr>
          <a:xfrm>
            <a:off x="1439280" y="1333800"/>
            <a:ext cx="10406520" cy="773604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Technology Stack</a:t>
            </a:r>
            <a:endParaRPr/>
          </a:p>
        </p:txBody>
      </p:sp>
      <p:sp>
        <p:nvSpPr>
          <p:cNvPr id="304" name="CustomShape 2"/>
          <p:cNvSpPr/>
          <p:nvPr/>
        </p:nvSpPr>
        <p:spPr>
          <a:xfrm>
            <a:off x="2984760" y="9083880"/>
            <a:ext cx="753516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Source code: https://github.com/databrary/databrary</a:t>
            </a:r>
            <a:endParaRPr/>
          </a:p>
        </p:txBody>
      </p:sp>
      <p:pic>
        <p:nvPicPr>
          <p:cNvPr id="305" name="Picture 2" descr=""/>
          <p:cNvPicPr/>
          <p:nvPr/>
        </p:nvPicPr>
        <p:blipFill>
          <a:blip r:embed="rId1"/>
          <a:stretch/>
        </p:blipFill>
        <p:spPr>
          <a:xfrm>
            <a:off x="1455120" y="1333800"/>
            <a:ext cx="10374840" cy="773604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Technology Stack</a:t>
            </a:r>
            <a:endParaRPr/>
          </a:p>
        </p:txBody>
      </p:sp>
      <p:sp>
        <p:nvSpPr>
          <p:cNvPr id="307" name="CustomShape 2"/>
          <p:cNvSpPr/>
          <p:nvPr/>
        </p:nvSpPr>
        <p:spPr>
          <a:xfrm>
            <a:off x="2984760" y="9083880"/>
            <a:ext cx="747180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Source code: https://github.com/databrary/databrary</a:t>
            </a:r>
            <a:endParaRPr/>
          </a:p>
        </p:txBody>
      </p:sp>
      <p:pic>
        <p:nvPicPr>
          <p:cNvPr id="308" name="Picture 2" descr=""/>
          <p:cNvPicPr/>
          <p:nvPr/>
        </p:nvPicPr>
        <p:blipFill>
          <a:blip r:embed="rId1"/>
          <a:stretch/>
        </p:blipFill>
        <p:spPr>
          <a:xfrm>
            <a:off x="1439280" y="1333800"/>
            <a:ext cx="10406520" cy="773604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Technology Stack</a:t>
            </a:r>
            <a:endParaRPr/>
          </a:p>
        </p:txBody>
      </p:sp>
      <p:sp>
        <p:nvSpPr>
          <p:cNvPr id="310" name="CustomShape 2"/>
          <p:cNvSpPr/>
          <p:nvPr/>
        </p:nvSpPr>
        <p:spPr>
          <a:xfrm>
            <a:off x="2984760" y="9083880"/>
            <a:ext cx="732348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Source code: https://github.com/databrary/databrary</a:t>
            </a:r>
            <a:endParaRPr/>
          </a:p>
        </p:txBody>
      </p:sp>
      <p:pic>
        <p:nvPicPr>
          <p:cNvPr id="311" name="Picture 2" descr=""/>
          <p:cNvPicPr/>
          <p:nvPr/>
        </p:nvPicPr>
        <p:blipFill>
          <a:blip r:embed="rId1"/>
          <a:stretch/>
        </p:blipFill>
        <p:spPr>
          <a:xfrm>
            <a:off x="1439280" y="1345320"/>
            <a:ext cx="10406520" cy="771264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Future Directions - Near term</a:t>
            </a:r>
            <a:endParaRPr/>
          </a:p>
        </p:txBody>
      </p:sp>
      <p:sp>
        <p:nvSpPr>
          <p:cNvPr id="313" name="TextShape 2"/>
          <p:cNvSpPr txBox="1"/>
          <p:nvPr/>
        </p:nvSpPr>
        <p:spPr>
          <a:xfrm>
            <a:off x="414720" y="164664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More refined and faceted search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Provide DOIs for datasets</a:t>
            </a:r>
            <a:endParaRPr/>
          </a:p>
          <a:p>
            <a:pPr>
              <a:lnSpc>
                <a:spcPct val="100000"/>
              </a:lnSpc>
              <a:buBlip>
                <a:blip r:embed="rId3"/>
              </a:buBlip>
            </a:pPr>
            <a:r>
              <a:rPr lang="en-US" sz="4800" strike="noStrike">
                <a:latin typeface="Arial"/>
                <a:ea typeface="Arial"/>
              </a:rPr>
              <a:t>Support more diverse file formats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en-US" sz="4800" strike="noStrike">
                <a:latin typeface="Arial"/>
                <a:ea typeface="Arial"/>
              </a:rPr>
              <a:t>Regional workshops</a:t>
            </a:r>
            <a:endParaRPr/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Future Directions - Long Term</a:t>
            </a:r>
            <a:endParaRPr/>
          </a:p>
        </p:txBody>
      </p:sp>
      <p:sp>
        <p:nvSpPr>
          <p:cNvPr id="315" name="TextShape 2"/>
          <p:cNvSpPr txBox="1"/>
          <p:nvPr/>
        </p:nvSpPr>
        <p:spPr>
          <a:xfrm>
            <a:off x="372600" y="192168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Provide more support for existing research workflows online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More interoperability with discovery systems </a:t>
            </a:r>
            <a:endParaRPr/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685440" y="3664800"/>
            <a:ext cx="11308680" cy="1016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lang="en-US" sz="6000" strike="noStrike">
                <a:solidFill>
                  <a:srgbClr val="87beb4"/>
                </a:solidFill>
                <a:latin typeface="Arial"/>
                <a:ea typeface="Arial"/>
              </a:rPr>
              <a:t>https://databrary.org</a:t>
            </a:r>
            <a:endParaRPr/>
          </a:p>
        </p:txBody>
      </p:sp>
      <p:pic>
        <p:nvPicPr>
          <p:cNvPr id="317" name="Picture 3" descr=""/>
          <p:cNvPicPr/>
          <p:nvPr/>
        </p:nvPicPr>
        <p:blipFill>
          <a:blip r:embed="rId1"/>
          <a:stretch/>
        </p:blipFill>
        <p:spPr>
          <a:xfrm>
            <a:off x="1147680" y="7428240"/>
            <a:ext cx="1271160" cy="1271160"/>
          </a:xfrm>
          <a:prstGeom prst="rect">
            <a:avLst/>
          </a:prstGeom>
          <a:ln>
            <a:noFill/>
          </a:ln>
        </p:spPr>
      </p:pic>
      <p:pic>
        <p:nvPicPr>
          <p:cNvPr id="318" name="Picture 5" descr=""/>
          <p:cNvPicPr/>
          <p:nvPr/>
        </p:nvPicPr>
        <p:blipFill>
          <a:blip r:embed="rId2"/>
          <a:stretch/>
        </p:blipFill>
        <p:spPr>
          <a:xfrm>
            <a:off x="6934680" y="7627320"/>
            <a:ext cx="1419480" cy="890280"/>
          </a:xfrm>
          <a:prstGeom prst="rect">
            <a:avLst/>
          </a:prstGeom>
          <a:ln>
            <a:noFill/>
          </a:ln>
        </p:spPr>
      </p:pic>
      <p:sp>
        <p:nvSpPr>
          <p:cNvPr id="319" name="CustomShape 2"/>
          <p:cNvSpPr/>
          <p:nvPr/>
        </p:nvSpPr>
        <p:spPr>
          <a:xfrm>
            <a:off x="8354880" y="7848720"/>
            <a:ext cx="3668400" cy="52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87beb4"/>
                </a:solidFill>
                <a:latin typeface="Arial"/>
                <a:ea typeface="Arial"/>
              </a:rPr>
              <a:t>U01-HD-076595</a:t>
            </a:r>
            <a:endParaRPr/>
          </a:p>
        </p:txBody>
      </p:sp>
      <p:sp>
        <p:nvSpPr>
          <p:cNvPr id="320" name="CustomShape 3"/>
          <p:cNvSpPr/>
          <p:nvPr/>
        </p:nvSpPr>
        <p:spPr>
          <a:xfrm>
            <a:off x="2419200" y="7848720"/>
            <a:ext cx="2841840" cy="52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87beb4"/>
                </a:solidFill>
                <a:latin typeface="Arial"/>
                <a:ea typeface="Arial"/>
              </a:rPr>
              <a:t>BCS-1238599</a:t>
            </a:r>
            <a:endParaRPr/>
          </a:p>
        </p:txBody>
      </p:sp>
      <p:pic>
        <p:nvPicPr>
          <p:cNvPr id="321" name="Picture 9" descr=""/>
          <p:cNvPicPr/>
          <p:nvPr/>
        </p:nvPicPr>
        <p:blipFill>
          <a:blip r:embed="rId3"/>
          <a:stretch/>
        </p:blipFill>
        <p:spPr>
          <a:xfrm>
            <a:off x="5753160" y="5199480"/>
            <a:ext cx="1498680" cy="171432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Technology Stack</a:t>
            </a:r>
            <a:endParaRPr/>
          </a:p>
        </p:txBody>
      </p:sp>
      <p:sp>
        <p:nvSpPr>
          <p:cNvPr id="323" name="CustomShape 2"/>
          <p:cNvSpPr/>
          <p:nvPr/>
        </p:nvSpPr>
        <p:spPr>
          <a:xfrm>
            <a:off x="3661920" y="9175680"/>
            <a:ext cx="567252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  <a:ea typeface="Arial"/>
              </a:rPr>
              <a:t>Source code: https://github.com/databrary/databrary</a:t>
            </a:r>
            <a:endParaRPr/>
          </a:p>
        </p:txBody>
      </p:sp>
      <p:pic>
        <p:nvPicPr>
          <p:cNvPr id="324" name="Picture 2" descr=""/>
          <p:cNvPicPr/>
          <p:nvPr/>
        </p:nvPicPr>
        <p:blipFill>
          <a:blip r:embed="rId1"/>
          <a:stretch/>
        </p:blipFill>
        <p:spPr>
          <a:xfrm>
            <a:off x="1439280" y="1333800"/>
            <a:ext cx="10406520" cy="77360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"/>
          <p:cNvPicPr/>
          <p:nvPr/>
        </p:nvPicPr>
        <p:blipFill>
          <a:blip r:embed="rId1"/>
          <a:stretch/>
        </p:blipFill>
        <p:spPr>
          <a:xfrm>
            <a:off x="698400" y="343800"/>
            <a:ext cx="11684160" cy="913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27080" y="216000"/>
            <a:ext cx="12750480" cy="111744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5800" strike="noStrike">
                <a:latin typeface="Arial"/>
                <a:ea typeface="Arial"/>
              </a:rPr>
              <a:t>Technology Stack</a:t>
            </a:r>
            <a:endParaRPr/>
          </a:p>
        </p:txBody>
      </p:sp>
      <p:sp>
        <p:nvSpPr>
          <p:cNvPr id="326" name="CustomShape 2"/>
          <p:cNvSpPr/>
          <p:nvPr/>
        </p:nvSpPr>
        <p:spPr>
          <a:xfrm>
            <a:off x="2984760" y="9083880"/>
            <a:ext cx="7217640" cy="83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Source code: https://github.com/databrary/databrary</a:t>
            </a:r>
            <a:endParaRPr/>
          </a:p>
        </p:txBody>
      </p:sp>
      <p:pic>
        <p:nvPicPr>
          <p:cNvPr id="327" name="Picture 2" descr=""/>
          <p:cNvPicPr/>
          <p:nvPr/>
        </p:nvPicPr>
        <p:blipFill>
          <a:blip r:embed="rId1"/>
          <a:stretch/>
        </p:blipFill>
        <p:spPr>
          <a:xfrm>
            <a:off x="1439280" y="1342440"/>
            <a:ext cx="10406520" cy="771876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Some Background</a:t>
            </a:r>
            <a:endParaRPr/>
          </a:p>
        </p:txBody>
      </p:sp>
      <p:sp>
        <p:nvSpPr>
          <p:cNvPr id="229" name="TextShape 2"/>
          <p:cNvSpPr txBox="1"/>
          <p:nvPr/>
        </p:nvSpPr>
        <p:spPr>
          <a:xfrm>
            <a:off x="457200" y="194292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Funded for open sharing and reuse of video data by NIH and NSF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Hosted by Steinhardt School at NYU with help from NYU Libraries and ITS</a:t>
            </a:r>
            <a:endParaRPr/>
          </a:p>
          <a:p>
            <a:pPr>
              <a:lnSpc>
                <a:spcPct val="100000"/>
              </a:lnSpc>
              <a:buBlip>
                <a:blip r:embed="rId3"/>
              </a:buBlip>
            </a:pPr>
            <a:r>
              <a:rPr lang="en-US" sz="4800" strike="noStrike">
                <a:latin typeface="Arial"/>
                <a:ea typeface="Arial"/>
              </a:rPr>
              <a:t>Started early 2013, opened for general use October 2014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Contribution Statistics</a:t>
            </a:r>
            <a:endParaRPr/>
          </a:p>
        </p:txBody>
      </p:sp>
      <p:sp>
        <p:nvSpPr>
          <p:cNvPr id="231" name="TextShape 2"/>
          <p:cNvSpPr txBox="1"/>
          <p:nvPr/>
        </p:nvSpPr>
        <p:spPr>
          <a:xfrm>
            <a:off x="423360" y="177372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Successful growth of community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As of May 2015: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en-US" sz="4400" strike="noStrike">
                <a:latin typeface="Arial"/>
                <a:ea typeface="Arial"/>
              </a:rPr>
              <a:t>8200 video files</a:t>
            </a:r>
            <a:endParaRPr/>
          </a:p>
          <a:p>
            <a:pPr lvl="1">
              <a:lnSpc>
                <a:spcPct val="100000"/>
              </a:lnSpc>
              <a:buBlip>
                <a:blip r:embed="rId4"/>
              </a:buBlip>
            </a:pPr>
            <a:r>
              <a:rPr lang="en-US" sz="4400" strike="noStrike">
                <a:latin typeface="Arial"/>
                <a:ea typeface="Arial"/>
              </a:rPr>
              <a:t>2700 hours of video</a:t>
            </a:r>
            <a:endParaRPr/>
          </a:p>
          <a:p>
            <a:pPr lvl="1">
              <a:lnSpc>
                <a:spcPct val="100000"/>
              </a:lnSpc>
              <a:buBlip>
                <a:blip r:embed="rId5"/>
              </a:buBlip>
            </a:pPr>
            <a:r>
              <a:rPr lang="en-US" sz="4400" strike="noStrike">
                <a:latin typeface="Arial"/>
                <a:ea typeface="Arial"/>
              </a:rPr>
              <a:t>2400 records of 2100 participants</a:t>
            </a:r>
            <a:endParaRPr/>
          </a:p>
          <a:p>
            <a:pPr lvl="1">
              <a:lnSpc>
                <a:spcPct val="100000"/>
              </a:lnSpc>
              <a:buBlip>
                <a:blip r:embed="rId6"/>
              </a:buBlip>
            </a:pPr>
            <a:r>
              <a:rPr lang="en-US" sz="4400" strike="noStrike">
                <a:latin typeface="Arial"/>
                <a:ea typeface="Arial"/>
              </a:rPr>
              <a:t>35 contributors, 121 authorized users</a:t>
            </a:r>
            <a:endParaRPr/>
          </a:p>
          <a:p>
            <a:pPr lvl="1">
              <a:lnSpc>
                <a:spcPct val="100000"/>
              </a:lnSpc>
              <a:buBlip>
                <a:blip r:embed="rId7"/>
              </a:buBlip>
            </a:pPr>
            <a:r>
              <a:rPr lang="en-US" sz="4400" strike="noStrike">
                <a:latin typeface="Arial"/>
                <a:ea typeface="Arial"/>
              </a:rPr>
              <a:t>69 institutions world-wide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127080" y="203040"/>
            <a:ext cx="12750480" cy="217152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A Caveat (or two)</a:t>
            </a:r>
            <a:endParaRPr/>
          </a:p>
        </p:txBody>
      </p:sp>
      <p:sp>
        <p:nvSpPr>
          <p:cNvPr id="233" name="TextShape 2"/>
          <p:cNvSpPr txBox="1"/>
          <p:nvPr/>
        </p:nvSpPr>
        <p:spPr>
          <a:xfrm>
            <a:off x="216000" y="2145960"/>
            <a:ext cx="12547080" cy="67179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Focus on research practices and how to encourage more data contributions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Not designed to be a turnkey system (yet)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Challenge - Ethics</a:t>
            </a:r>
            <a:endParaRPr/>
          </a:p>
        </p:txBody>
      </p:sp>
      <p:sp>
        <p:nvSpPr>
          <p:cNvPr id="235" name="TextShape 2"/>
          <p:cNvSpPr txBox="1"/>
          <p:nvPr/>
        </p:nvSpPr>
        <p:spPr>
          <a:xfrm>
            <a:off x="393840" y="200628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Ethical obligations for research with human participants 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Many stakeholders involved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114480" y="165240"/>
            <a:ext cx="12750480" cy="2018880"/>
          </a:xfrm>
          <a:prstGeom prst="rect">
            <a:avLst/>
          </a:prstGeom>
          <a:noFill/>
          <a:ln>
            <a:noFill/>
          </a:ln>
        </p:spPr>
        <p:txBody>
          <a:bodyPr lIns="88920" rIns="88920" tIns="88920" bIns="88920"/>
          <a:p>
            <a:pPr algn="ctr">
              <a:lnSpc>
                <a:spcPct val="100000"/>
              </a:lnSpc>
            </a:pPr>
            <a:r>
              <a:rPr lang="en-US" sz="6000" strike="noStrike">
                <a:latin typeface="Arial"/>
                <a:ea typeface="Arial"/>
              </a:rPr>
              <a:t>Solution - Ethics</a:t>
            </a:r>
            <a:endParaRPr/>
          </a:p>
        </p:txBody>
      </p:sp>
      <p:sp>
        <p:nvSpPr>
          <p:cNvPr id="237" name="TextShape 2"/>
          <p:cNvSpPr txBox="1"/>
          <p:nvPr/>
        </p:nvSpPr>
        <p:spPr>
          <a:xfrm>
            <a:off x="372600" y="1964160"/>
            <a:ext cx="12229920" cy="7175160"/>
          </a:xfrm>
          <a:prstGeom prst="rect">
            <a:avLst/>
          </a:prstGeom>
          <a:noFill/>
          <a:ln>
            <a:noFill/>
          </a:ln>
        </p:spPr>
        <p:txBody>
          <a:bodyPr lIns="241200" rIns="241200" tIns="241200" bIns="241200"/>
          <a:p>
            <a:pPr>
              <a:lnSpc>
                <a:spcPct val="100000"/>
              </a:lnSpc>
              <a:buBlip>
                <a:blip r:embed="rId1"/>
              </a:buBlip>
            </a:pPr>
            <a:r>
              <a:rPr lang="en-US" sz="4800" strike="noStrike">
                <a:latin typeface="Arial"/>
                <a:ea typeface="Arial"/>
              </a:rPr>
              <a:t>Cohesive, standard policies for sharing and reusing data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en-US" sz="4800" strike="noStrike">
                <a:latin typeface="Arial"/>
                <a:ea typeface="Arial"/>
              </a:rPr>
              <a:t>Documentation and template language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Application>LibreOffice/4.4.3.2$Linux_X86_64 LibreOffice_project/40m0$Build-2</Application>
  <Paragraphs>179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en-US</dc:language>
  <dcterms:modified xsi:type="dcterms:W3CDTF">2015-06-18T14:26:43Z</dcterms:modified>
  <cp:revision>110</cp:revision>
  <dc:title>Databrary A Repository for Storing, Managing, and Reusing Video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37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40</vt:i4>
  </property>
</Properties>
</file>